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 roundtripDataSignature="AMtx7mhjQWm8ao4J6biUNsSGJAL7+Wn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20080e14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1220080e14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20080e14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g1220080e14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20080e14a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1220080e14a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8"/>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7"/>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1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1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1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12"/>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12"/>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12"/>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12"/>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1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6"/>
          <p:cNvSpPr/>
          <p:nvPr>
            <p:ph idx="2" type="pic"/>
          </p:nvPr>
        </p:nvSpPr>
        <p:spPr>
          <a:xfrm>
            <a:off x="3887391" y="740569"/>
            <a:ext cx="4629300" cy="3655200"/>
          </a:xfrm>
          <a:prstGeom prst="rect">
            <a:avLst/>
          </a:prstGeom>
          <a:noFill/>
          <a:ln>
            <a:noFill/>
          </a:ln>
        </p:spPr>
      </p:sp>
      <p:sp>
        <p:nvSpPr>
          <p:cNvPr id="64" name="Google Shape;64;p16"/>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10"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4.jp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0.png"/><Relationship Id="rId7" Type="http://schemas.openxmlformats.org/officeDocument/2006/relationships/image" Target="../media/image28.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hyperlink" Target="https://www.tesla.com/autopilot" TargetMode="External"/><Relationship Id="rId11" Type="http://schemas.openxmlformats.org/officeDocument/2006/relationships/image" Target="../media/image23.png"/><Relationship Id="rId10" Type="http://schemas.openxmlformats.org/officeDocument/2006/relationships/image" Target="../media/image21.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hyperlink" Target="https://www.mskcc.org/ibm-watson-and-quest-diagnostics-launch-genomic-sequencing-service-using-data-msk" TargetMode="External"/><Relationship Id="rId11"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es.wikipedia.org/wiki/Go" TargetMode="External"/><Relationship Id="rId11" Type="http://schemas.openxmlformats.org/officeDocument/2006/relationships/image" Target="../media/image21.png"/><Relationship Id="rId10" Type="http://schemas.openxmlformats.org/officeDocument/2006/relationships/image" Target="../media/image15.png"/><Relationship Id="rId12"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hyperlink" Target="https://deepmind.com/research/case-studies/alphago-the-story-so-far" TargetMode="External"/><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 Id="rId10" Type="http://schemas.openxmlformats.org/officeDocument/2006/relationships/image" Target="../media/image25.png"/><Relationship Id="rId9"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Forma, Rectángulo&#10;&#10;Descripción generada automáticamente" id="84" name="Google Shape;84;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5" name="Google Shape;85;p1"/>
          <p:cNvSpPr txBox="1"/>
          <p:nvPr/>
        </p:nvSpPr>
        <p:spPr>
          <a:xfrm>
            <a:off x="0" y="642954"/>
            <a:ext cx="9144000" cy="694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000"/>
              <a:buFont typeface="Arial"/>
              <a:buNone/>
            </a:pPr>
            <a:r>
              <a:rPr b="0" i="0" lang="es" sz="4000" u="none" cap="none" strike="noStrike">
                <a:solidFill>
                  <a:schemeClr val="lt1"/>
                </a:solidFill>
                <a:latin typeface="Calibri"/>
                <a:ea typeface="Calibri"/>
                <a:cs typeface="Calibri"/>
                <a:sym typeface="Calibri"/>
              </a:rPr>
              <a:t>Ciencia de Datos</a:t>
            </a:r>
            <a:endParaRPr b="0" i="0" sz="4000" u="none" cap="none" strike="noStrike">
              <a:solidFill>
                <a:schemeClr val="lt1"/>
              </a:solidFill>
              <a:latin typeface="Calibri"/>
              <a:ea typeface="Calibri"/>
              <a:cs typeface="Calibri"/>
              <a:sym typeface="Calibri"/>
            </a:endParaRPr>
          </a:p>
        </p:txBody>
      </p:sp>
      <p:sp>
        <p:nvSpPr>
          <p:cNvPr id="86" name="Google Shape;86;p1"/>
          <p:cNvSpPr txBox="1"/>
          <p:nvPr/>
        </p:nvSpPr>
        <p:spPr>
          <a:xfrm>
            <a:off x="2929662" y="1487752"/>
            <a:ext cx="3284700" cy="392400"/>
          </a:xfrm>
          <a:prstGeom prst="rect">
            <a:avLst/>
          </a:prstGeom>
          <a:noFill/>
          <a:ln>
            <a:noFill/>
          </a:ln>
        </p:spPr>
        <p:txBody>
          <a:bodyPr anchorCtr="0" anchor="t" bIns="34275" lIns="68575" spcFirstLastPara="1" rIns="68575" wrap="square" tIns="34275">
            <a:noAutofit/>
          </a:bodyPr>
          <a:lstStyle/>
          <a:p>
            <a:pPr indent="-342900" lvl="0" marL="342900" marR="0" rtl="0" algn="ctr">
              <a:lnSpc>
                <a:spcPct val="100000"/>
              </a:lnSpc>
              <a:spcBef>
                <a:spcPts val="0"/>
              </a:spcBef>
              <a:spcAft>
                <a:spcPts val="0"/>
              </a:spcAft>
              <a:buClr>
                <a:schemeClr val="lt1"/>
              </a:buClr>
              <a:buSzPts val="2400"/>
              <a:buFont typeface="Arial"/>
              <a:buChar char="•"/>
            </a:pPr>
            <a:r>
              <a:rPr b="1" i="0" lang="es" sz="2400" u="none" cap="none" strike="noStrike">
                <a:solidFill>
                  <a:schemeClr val="lt1"/>
                </a:solidFill>
                <a:latin typeface="Calibri"/>
                <a:ea typeface="Calibri"/>
                <a:cs typeface="Calibri"/>
                <a:sym typeface="Calibri"/>
              </a:rPr>
              <a:t>Módulo 1</a:t>
            </a:r>
            <a:endParaRPr b="1" i="0" sz="2400" u="none" cap="none" strike="noStrike">
              <a:solidFill>
                <a:schemeClr val="lt1"/>
              </a:solidFill>
              <a:latin typeface="Calibri"/>
              <a:ea typeface="Calibri"/>
              <a:cs typeface="Calibri"/>
              <a:sym typeface="Calibri"/>
            </a:endParaRPr>
          </a:p>
        </p:txBody>
      </p:sp>
      <p:sp>
        <p:nvSpPr>
          <p:cNvPr id="87" name="Google Shape;87;p1"/>
          <p:cNvSpPr txBox="1"/>
          <p:nvPr/>
        </p:nvSpPr>
        <p:spPr>
          <a:xfrm>
            <a:off x="0" y="2398654"/>
            <a:ext cx="9144000" cy="62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500"/>
              <a:buFont typeface="Arial"/>
              <a:buNone/>
            </a:pPr>
            <a:r>
              <a:rPr b="0" i="0" lang="es" sz="2500" u="none" cap="none" strike="noStrike">
                <a:solidFill>
                  <a:srgbClr val="EEBD33"/>
                </a:solidFill>
                <a:latin typeface="Calibri"/>
                <a:ea typeface="Calibri"/>
                <a:cs typeface="Calibri"/>
                <a:sym typeface="Calibri"/>
              </a:rPr>
              <a:t>Casos de éxitos</a:t>
            </a:r>
            <a:endParaRPr b="0" i="0" sz="2500" u="none" cap="none" strike="noStrike">
              <a:solidFill>
                <a:srgbClr val="EEBD33"/>
              </a:solidFill>
              <a:latin typeface="Calibri"/>
              <a:ea typeface="Calibri"/>
              <a:cs typeface="Calibri"/>
              <a:sym typeface="Calibri"/>
            </a:endParaRPr>
          </a:p>
        </p:txBody>
      </p:sp>
      <p:pic>
        <p:nvPicPr>
          <p:cNvPr descr="Imagen que contiene Logotipo&#10;&#10;Descripción generada automáticamente" id="88" name="Google Shape;88;p1"/>
          <p:cNvPicPr preferRelativeResize="0"/>
          <p:nvPr/>
        </p:nvPicPr>
        <p:blipFill rotWithShape="1">
          <a:blip r:embed="rId4">
            <a:alphaModFix/>
          </a:blip>
          <a:srcRect b="0" l="0" r="0" t="0"/>
          <a:stretch/>
        </p:blipFill>
        <p:spPr>
          <a:xfrm>
            <a:off x="4277286" y="3969648"/>
            <a:ext cx="1677454" cy="620709"/>
          </a:xfrm>
          <a:prstGeom prst="rect">
            <a:avLst/>
          </a:prstGeom>
          <a:noFill/>
          <a:ln>
            <a:noFill/>
          </a:ln>
        </p:spPr>
      </p:pic>
      <p:pic>
        <p:nvPicPr>
          <p:cNvPr descr="Logotipo&#10;&#10;Descripción generada automáticamente" id="89" name="Google Shape;89;p1"/>
          <p:cNvPicPr preferRelativeResize="0"/>
          <p:nvPr/>
        </p:nvPicPr>
        <p:blipFill rotWithShape="1">
          <a:blip r:embed="rId5">
            <a:alphaModFix/>
          </a:blip>
          <a:srcRect b="0" l="0" r="0" t="0"/>
          <a:stretch/>
        </p:blipFill>
        <p:spPr>
          <a:xfrm>
            <a:off x="1277635" y="4039251"/>
            <a:ext cx="582236" cy="513665"/>
          </a:xfrm>
          <a:prstGeom prst="rect">
            <a:avLst/>
          </a:prstGeom>
          <a:noFill/>
          <a:ln>
            <a:noFill/>
          </a:ln>
        </p:spPr>
      </p:pic>
      <p:pic>
        <p:nvPicPr>
          <p:cNvPr descr="Imagen que contiene texto, dibujo&#10;&#10;Descripción generada automáticamente" id="90" name="Google Shape;90;p1"/>
          <p:cNvPicPr preferRelativeResize="0"/>
          <p:nvPr/>
        </p:nvPicPr>
        <p:blipFill rotWithShape="1">
          <a:blip r:embed="rId6">
            <a:alphaModFix/>
          </a:blip>
          <a:srcRect b="0" l="0" r="0" t="0"/>
          <a:stretch/>
        </p:blipFill>
        <p:spPr>
          <a:xfrm>
            <a:off x="2157686" y="4092773"/>
            <a:ext cx="1913515" cy="406622"/>
          </a:xfrm>
          <a:prstGeom prst="rect">
            <a:avLst/>
          </a:prstGeom>
          <a:noFill/>
          <a:ln>
            <a:noFill/>
          </a:ln>
        </p:spPr>
      </p:pic>
      <p:pic>
        <p:nvPicPr>
          <p:cNvPr descr="Imagen que contiene Texto&#10;&#10;Descripción generada automáticamente" id="91" name="Google Shape;91;p1"/>
          <p:cNvPicPr preferRelativeResize="0"/>
          <p:nvPr/>
        </p:nvPicPr>
        <p:blipFill rotWithShape="1">
          <a:blip r:embed="rId7">
            <a:alphaModFix/>
          </a:blip>
          <a:srcRect b="0" l="0" r="0" t="0"/>
          <a:stretch/>
        </p:blipFill>
        <p:spPr>
          <a:xfrm>
            <a:off x="6160825" y="3969648"/>
            <a:ext cx="1495334" cy="8111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Gráfico, Gráfico de líneas&#10;&#10;Descripción generada automáticamente" id="96" name="Google Shape;96;g1220080e14a_0_5"/>
          <p:cNvPicPr preferRelativeResize="0"/>
          <p:nvPr/>
        </p:nvPicPr>
        <p:blipFill rotWithShape="1">
          <a:blip r:embed="rId3">
            <a:alphaModFix amt="50000"/>
          </a:blip>
          <a:srcRect b="0" l="0" r="0" t="0"/>
          <a:stretch/>
        </p:blipFill>
        <p:spPr>
          <a:xfrm>
            <a:off x="7258049" y="4313585"/>
            <a:ext cx="1792773" cy="739216"/>
          </a:xfrm>
          <a:prstGeom prst="rect">
            <a:avLst/>
          </a:prstGeom>
          <a:noFill/>
          <a:ln>
            <a:noFill/>
          </a:ln>
        </p:spPr>
      </p:pic>
      <p:pic>
        <p:nvPicPr>
          <p:cNvPr descr="Patrón de fondo&#10;&#10;Descripción generada automáticamente" id="97" name="Google Shape;97;g1220080e14a_0_5"/>
          <p:cNvPicPr preferRelativeResize="0"/>
          <p:nvPr/>
        </p:nvPicPr>
        <p:blipFill rotWithShape="1">
          <a:blip r:embed="rId4">
            <a:alphaModFix/>
          </a:blip>
          <a:srcRect b="0" l="0" r="0" t="0"/>
          <a:stretch/>
        </p:blipFill>
        <p:spPr>
          <a:xfrm rot="10800000">
            <a:off x="71573" y="74603"/>
            <a:ext cx="992845" cy="1955209"/>
          </a:xfrm>
          <a:prstGeom prst="rect">
            <a:avLst/>
          </a:prstGeom>
          <a:noFill/>
          <a:ln>
            <a:noFill/>
          </a:ln>
        </p:spPr>
      </p:pic>
      <p:sp>
        <p:nvSpPr>
          <p:cNvPr id="98" name="Google Shape;98;g1220080e14a_0_5"/>
          <p:cNvSpPr txBox="1"/>
          <p:nvPr/>
        </p:nvSpPr>
        <p:spPr>
          <a:xfrm>
            <a:off x="221450" y="477200"/>
            <a:ext cx="78243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0" i="0" lang="es" sz="2400" u="none" cap="none" strike="noStrike">
                <a:solidFill>
                  <a:srgbClr val="7F4EBD"/>
                </a:solidFill>
                <a:latin typeface="Calibri"/>
                <a:ea typeface="Calibri"/>
                <a:cs typeface="Calibri"/>
                <a:sym typeface="Calibri"/>
              </a:rPr>
              <a:t>¿En dónde encontramos casos de ciencia de datos?</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7F4EBD"/>
              </a:solidFill>
              <a:latin typeface="Calibri"/>
              <a:ea typeface="Calibri"/>
              <a:cs typeface="Calibri"/>
              <a:sym typeface="Calibri"/>
            </a:endParaRPr>
          </a:p>
        </p:txBody>
      </p:sp>
      <p:sp>
        <p:nvSpPr>
          <p:cNvPr id="99" name="Google Shape;99;g1220080e14a_0_5"/>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00" name="Google Shape;100;g1220080e14a_0_5"/>
          <p:cNvPicPr preferRelativeResize="0"/>
          <p:nvPr/>
        </p:nvPicPr>
        <p:blipFill rotWithShape="1">
          <a:blip r:embed="rId5">
            <a:alphaModFix amt="35000"/>
          </a:blip>
          <a:srcRect b="0" l="0" r="0" t="0"/>
          <a:stretch/>
        </p:blipFill>
        <p:spPr>
          <a:xfrm>
            <a:off x="8285028" y="123231"/>
            <a:ext cx="718457" cy="152672"/>
          </a:xfrm>
          <a:prstGeom prst="rect">
            <a:avLst/>
          </a:prstGeom>
          <a:noFill/>
          <a:ln>
            <a:noFill/>
          </a:ln>
        </p:spPr>
      </p:pic>
      <p:pic>
        <p:nvPicPr>
          <p:cNvPr id="101" name="Google Shape;101;g1220080e14a_0_5"/>
          <p:cNvPicPr preferRelativeResize="0"/>
          <p:nvPr/>
        </p:nvPicPr>
        <p:blipFill rotWithShape="1">
          <a:blip r:embed="rId6">
            <a:alphaModFix/>
          </a:blip>
          <a:srcRect b="0" l="0" r="0" t="0"/>
          <a:stretch/>
        </p:blipFill>
        <p:spPr>
          <a:xfrm>
            <a:off x="4612027" y="1225138"/>
            <a:ext cx="4123981" cy="3092986"/>
          </a:xfrm>
          <a:prstGeom prst="rect">
            <a:avLst/>
          </a:prstGeom>
          <a:noFill/>
          <a:ln>
            <a:noFill/>
          </a:ln>
        </p:spPr>
      </p:pic>
      <p:pic>
        <p:nvPicPr>
          <p:cNvPr descr="Imagen que contiene Logotipo&#10;&#10;Descripción generada automáticamente" id="102" name="Google Shape;102;g1220080e14a_0_5"/>
          <p:cNvPicPr preferRelativeResize="0"/>
          <p:nvPr/>
        </p:nvPicPr>
        <p:blipFill rotWithShape="1">
          <a:blip r:embed="rId7">
            <a:alphaModFix amt="50000"/>
          </a:blip>
          <a:srcRect b="0" l="0" r="0" t="0"/>
          <a:stretch/>
        </p:blipFill>
        <p:spPr>
          <a:xfrm>
            <a:off x="4201086" y="4274448"/>
            <a:ext cx="1677454" cy="620709"/>
          </a:xfrm>
          <a:prstGeom prst="rect">
            <a:avLst/>
          </a:prstGeom>
          <a:noFill/>
          <a:ln>
            <a:noFill/>
          </a:ln>
        </p:spPr>
      </p:pic>
      <p:pic>
        <p:nvPicPr>
          <p:cNvPr id="103" name="Google Shape;103;g1220080e14a_0_5"/>
          <p:cNvPicPr preferRelativeResize="0"/>
          <p:nvPr/>
        </p:nvPicPr>
        <p:blipFill rotWithShape="1">
          <a:blip r:embed="rId8">
            <a:alphaModFix amt="51000"/>
          </a:blip>
          <a:srcRect b="0" l="0" r="0" t="0"/>
          <a:stretch/>
        </p:blipFill>
        <p:spPr>
          <a:xfrm>
            <a:off x="1136660" y="4344051"/>
            <a:ext cx="582237" cy="513667"/>
          </a:xfrm>
          <a:prstGeom prst="rect">
            <a:avLst/>
          </a:prstGeom>
          <a:noFill/>
          <a:ln>
            <a:noFill/>
          </a:ln>
        </p:spPr>
      </p:pic>
      <p:pic>
        <p:nvPicPr>
          <p:cNvPr id="104" name="Google Shape;104;g1220080e14a_0_5"/>
          <p:cNvPicPr preferRelativeResize="0"/>
          <p:nvPr/>
        </p:nvPicPr>
        <p:blipFill rotWithShape="1">
          <a:blip r:embed="rId5">
            <a:alphaModFix amt="50000"/>
          </a:blip>
          <a:srcRect b="0" l="0" r="0" t="0"/>
          <a:stretch/>
        </p:blipFill>
        <p:spPr>
          <a:xfrm>
            <a:off x="2081486" y="4397573"/>
            <a:ext cx="1913515" cy="406622"/>
          </a:xfrm>
          <a:prstGeom prst="rect">
            <a:avLst/>
          </a:prstGeom>
          <a:noFill/>
          <a:ln>
            <a:noFill/>
          </a:ln>
        </p:spPr>
      </p:pic>
      <p:pic>
        <p:nvPicPr>
          <p:cNvPr id="105" name="Google Shape;105;g1220080e14a_0_5"/>
          <p:cNvPicPr preferRelativeResize="0"/>
          <p:nvPr/>
        </p:nvPicPr>
        <p:blipFill rotWithShape="1">
          <a:blip r:embed="rId9">
            <a:alphaModFix amt="50000"/>
          </a:blip>
          <a:srcRect b="0" l="0" r="0" t="0"/>
          <a:stretch/>
        </p:blipFill>
        <p:spPr>
          <a:xfrm>
            <a:off x="6084625" y="4274448"/>
            <a:ext cx="1495334" cy="811134"/>
          </a:xfrm>
          <a:prstGeom prst="rect">
            <a:avLst/>
          </a:prstGeom>
          <a:noFill/>
          <a:ln>
            <a:noFill/>
          </a:ln>
        </p:spPr>
      </p:pic>
      <p:pic>
        <p:nvPicPr>
          <p:cNvPr id="106" name="Google Shape;106;g1220080e14a_0_5"/>
          <p:cNvPicPr preferRelativeResize="0"/>
          <p:nvPr/>
        </p:nvPicPr>
        <p:blipFill rotWithShape="1">
          <a:blip r:embed="rId10">
            <a:alphaModFix/>
          </a:blip>
          <a:srcRect b="0" l="0" r="0" t="0"/>
          <a:stretch/>
        </p:blipFill>
        <p:spPr>
          <a:xfrm>
            <a:off x="1216819" y="1085240"/>
            <a:ext cx="3036808" cy="30368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Gráfico, Gráfico de líneas&#10;&#10;Descripción generada automáticamente" id="111" name="Google Shape;111;g1220080e14a_0_19"/>
          <p:cNvPicPr preferRelativeResize="0"/>
          <p:nvPr/>
        </p:nvPicPr>
        <p:blipFill rotWithShape="1">
          <a:blip r:embed="rId3">
            <a:alphaModFix amt="50000"/>
          </a:blip>
          <a:srcRect b="0" l="0" r="0" t="0"/>
          <a:stretch/>
        </p:blipFill>
        <p:spPr>
          <a:xfrm>
            <a:off x="7258049" y="4313585"/>
            <a:ext cx="1792773" cy="739216"/>
          </a:xfrm>
          <a:prstGeom prst="rect">
            <a:avLst/>
          </a:prstGeom>
          <a:noFill/>
          <a:ln>
            <a:noFill/>
          </a:ln>
        </p:spPr>
      </p:pic>
      <p:pic>
        <p:nvPicPr>
          <p:cNvPr descr="Patrón de fondo&#10;&#10;Descripción generada automáticamente" id="112" name="Google Shape;112;g1220080e14a_0_19"/>
          <p:cNvPicPr preferRelativeResize="0"/>
          <p:nvPr/>
        </p:nvPicPr>
        <p:blipFill rotWithShape="1">
          <a:blip r:embed="rId4">
            <a:alphaModFix/>
          </a:blip>
          <a:srcRect b="0" l="0" r="0" t="0"/>
          <a:stretch/>
        </p:blipFill>
        <p:spPr>
          <a:xfrm rot="10800000">
            <a:off x="71573" y="74603"/>
            <a:ext cx="992845" cy="1955209"/>
          </a:xfrm>
          <a:prstGeom prst="rect">
            <a:avLst/>
          </a:prstGeom>
          <a:noFill/>
          <a:ln>
            <a:noFill/>
          </a:ln>
        </p:spPr>
      </p:pic>
      <p:sp>
        <p:nvSpPr>
          <p:cNvPr id="113" name="Google Shape;113;g1220080e14a_0_19"/>
          <p:cNvSpPr txBox="1"/>
          <p:nvPr/>
        </p:nvSpPr>
        <p:spPr>
          <a:xfrm>
            <a:off x="221450" y="477200"/>
            <a:ext cx="78243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s" sz="2400" u="none" cap="none" strike="noStrike">
                <a:solidFill>
                  <a:srgbClr val="7F4EBD"/>
                </a:solidFill>
                <a:latin typeface="Calibri"/>
                <a:ea typeface="Calibri"/>
                <a:cs typeface="Calibri"/>
                <a:sym typeface="Calibri"/>
              </a:rPr>
              <a:t>¿En dónde encontramos casos de ciencia de datos?</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7F4EBD"/>
              </a:solidFill>
              <a:latin typeface="Calibri"/>
              <a:ea typeface="Calibri"/>
              <a:cs typeface="Calibri"/>
              <a:sym typeface="Calibri"/>
            </a:endParaRPr>
          </a:p>
        </p:txBody>
      </p:sp>
      <p:sp>
        <p:nvSpPr>
          <p:cNvPr id="114" name="Google Shape;114;g1220080e14a_0_19"/>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15" name="Google Shape;115;g1220080e14a_0_19"/>
          <p:cNvPicPr preferRelativeResize="0"/>
          <p:nvPr/>
        </p:nvPicPr>
        <p:blipFill rotWithShape="1">
          <a:blip r:embed="rId5">
            <a:alphaModFix amt="35000"/>
          </a:blip>
          <a:srcRect b="0" l="0" r="0" t="0"/>
          <a:stretch/>
        </p:blipFill>
        <p:spPr>
          <a:xfrm>
            <a:off x="8285028" y="123231"/>
            <a:ext cx="718457" cy="152672"/>
          </a:xfrm>
          <a:prstGeom prst="rect">
            <a:avLst/>
          </a:prstGeom>
          <a:noFill/>
          <a:ln>
            <a:noFill/>
          </a:ln>
        </p:spPr>
      </p:pic>
      <p:pic>
        <p:nvPicPr>
          <p:cNvPr id="116" name="Google Shape;116;g1220080e14a_0_19"/>
          <p:cNvPicPr preferRelativeResize="0"/>
          <p:nvPr/>
        </p:nvPicPr>
        <p:blipFill rotWithShape="1">
          <a:blip r:embed="rId6">
            <a:alphaModFix/>
          </a:blip>
          <a:srcRect b="0" l="0" r="0" t="0"/>
          <a:stretch/>
        </p:blipFill>
        <p:spPr>
          <a:xfrm>
            <a:off x="4538850" y="1469497"/>
            <a:ext cx="3746176" cy="2496827"/>
          </a:xfrm>
          <a:prstGeom prst="rect">
            <a:avLst/>
          </a:prstGeom>
          <a:noFill/>
          <a:ln>
            <a:noFill/>
          </a:ln>
        </p:spPr>
      </p:pic>
      <p:pic>
        <p:nvPicPr>
          <p:cNvPr id="117" name="Google Shape;117;g1220080e14a_0_19"/>
          <p:cNvPicPr preferRelativeResize="0"/>
          <p:nvPr/>
        </p:nvPicPr>
        <p:blipFill rotWithShape="1">
          <a:blip r:embed="rId7">
            <a:alphaModFix/>
          </a:blip>
          <a:srcRect b="0" l="109" r="119" t="0"/>
          <a:stretch/>
        </p:blipFill>
        <p:spPr>
          <a:xfrm>
            <a:off x="221450" y="1469512"/>
            <a:ext cx="4234051" cy="2387041"/>
          </a:xfrm>
          <a:prstGeom prst="rect">
            <a:avLst/>
          </a:prstGeom>
          <a:noFill/>
          <a:ln>
            <a:noFill/>
          </a:ln>
        </p:spPr>
      </p:pic>
      <p:sp>
        <p:nvSpPr>
          <p:cNvPr id="118" name="Google Shape;118;g1220080e14a_0_19"/>
          <p:cNvSpPr txBox="1"/>
          <p:nvPr/>
        </p:nvSpPr>
        <p:spPr>
          <a:xfrm>
            <a:off x="113225" y="3856550"/>
            <a:ext cx="445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Calibri"/>
                <a:ea typeface="Calibri"/>
                <a:cs typeface="Calibri"/>
                <a:sym typeface="Calibri"/>
              </a:rPr>
              <a:t>https://www.youtube.com/watch?v=uBFSDcfRwQg</a:t>
            </a:r>
            <a:endParaRPr b="0" i="0" sz="800" u="none" cap="none" strike="noStrike">
              <a:solidFill>
                <a:srgbClr val="000000"/>
              </a:solidFill>
              <a:latin typeface="Calibri"/>
              <a:ea typeface="Calibri"/>
              <a:cs typeface="Calibri"/>
              <a:sym typeface="Calibri"/>
            </a:endParaRPr>
          </a:p>
        </p:txBody>
      </p:sp>
      <p:pic>
        <p:nvPicPr>
          <p:cNvPr descr="Imagen que contiene Logotipo&#10;&#10;Descripción generada automáticamente" id="119" name="Google Shape;119;g1220080e14a_0_19"/>
          <p:cNvPicPr preferRelativeResize="0"/>
          <p:nvPr/>
        </p:nvPicPr>
        <p:blipFill rotWithShape="1">
          <a:blip r:embed="rId8">
            <a:alphaModFix amt="50000"/>
          </a:blip>
          <a:srcRect b="0" l="0" r="0" t="0"/>
          <a:stretch/>
        </p:blipFill>
        <p:spPr>
          <a:xfrm>
            <a:off x="4201086" y="4274448"/>
            <a:ext cx="1677454" cy="620709"/>
          </a:xfrm>
          <a:prstGeom prst="rect">
            <a:avLst/>
          </a:prstGeom>
          <a:noFill/>
          <a:ln>
            <a:noFill/>
          </a:ln>
        </p:spPr>
      </p:pic>
      <p:pic>
        <p:nvPicPr>
          <p:cNvPr id="120" name="Google Shape;120;g1220080e14a_0_19"/>
          <p:cNvPicPr preferRelativeResize="0"/>
          <p:nvPr/>
        </p:nvPicPr>
        <p:blipFill rotWithShape="1">
          <a:blip r:embed="rId9">
            <a:alphaModFix amt="51000"/>
          </a:blip>
          <a:srcRect b="0" l="0" r="0" t="0"/>
          <a:stretch/>
        </p:blipFill>
        <p:spPr>
          <a:xfrm>
            <a:off x="1136660" y="4344051"/>
            <a:ext cx="582237" cy="513667"/>
          </a:xfrm>
          <a:prstGeom prst="rect">
            <a:avLst/>
          </a:prstGeom>
          <a:noFill/>
          <a:ln>
            <a:noFill/>
          </a:ln>
        </p:spPr>
      </p:pic>
      <p:pic>
        <p:nvPicPr>
          <p:cNvPr id="121" name="Google Shape;121;g1220080e14a_0_19"/>
          <p:cNvPicPr preferRelativeResize="0"/>
          <p:nvPr/>
        </p:nvPicPr>
        <p:blipFill rotWithShape="1">
          <a:blip r:embed="rId5">
            <a:alphaModFix amt="50000"/>
          </a:blip>
          <a:srcRect b="0" l="0" r="0" t="0"/>
          <a:stretch/>
        </p:blipFill>
        <p:spPr>
          <a:xfrm>
            <a:off x="2081486" y="4397573"/>
            <a:ext cx="1913515" cy="406622"/>
          </a:xfrm>
          <a:prstGeom prst="rect">
            <a:avLst/>
          </a:prstGeom>
          <a:noFill/>
          <a:ln>
            <a:noFill/>
          </a:ln>
        </p:spPr>
      </p:pic>
      <p:pic>
        <p:nvPicPr>
          <p:cNvPr id="122" name="Google Shape;122;g1220080e14a_0_19"/>
          <p:cNvPicPr preferRelativeResize="0"/>
          <p:nvPr/>
        </p:nvPicPr>
        <p:blipFill rotWithShape="1">
          <a:blip r:embed="rId10">
            <a:alphaModFix amt="50000"/>
          </a:blip>
          <a:srcRect b="0" l="0" r="0" t="0"/>
          <a:stretch/>
        </p:blipFill>
        <p:spPr>
          <a:xfrm>
            <a:off x="6084625" y="4274448"/>
            <a:ext cx="1495334" cy="8111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Gráfico, Gráfico de líneas&#10;&#10;Descripción generada automáticamente" id="127" name="Google Shape;127;g1220080e14a_0_124"/>
          <p:cNvPicPr preferRelativeResize="0"/>
          <p:nvPr/>
        </p:nvPicPr>
        <p:blipFill rotWithShape="1">
          <a:blip r:embed="rId3">
            <a:alphaModFix amt="50000"/>
          </a:blip>
          <a:srcRect b="0" l="0" r="0" t="0"/>
          <a:stretch/>
        </p:blipFill>
        <p:spPr>
          <a:xfrm>
            <a:off x="7258049" y="4313585"/>
            <a:ext cx="1792773" cy="739216"/>
          </a:xfrm>
          <a:prstGeom prst="rect">
            <a:avLst/>
          </a:prstGeom>
          <a:noFill/>
          <a:ln>
            <a:noFill/>
          </a:ln>
        </p:spPr>
      </p:pic>
      <p:pic>
        <p:nvPicPr>
          <p:cNvPr descr="Patrón de fondo&#10;&#10;Descripción generada automáticamente" id="128" name="Google Shape;128;g1220080e14a_0_124"/>
          <p:cNvPicPr preferRelativeResize="0"/>
          <p:nvPr/>
        </p:nvPicPr>
        <p:blipFill rotWithShape="1">
          <a:blip r:embed="rId4">
            <a:alphaModFix/>
          </a:blip>
          <a:srcRect b="0" l="0" r="0" t="0"/>
          <a:stretch/>
        </p:blipFill>
        <p:spPr>
          <a:xfrm rot="10800000">
            <a:off x="71573" y="74603"/>
            <a:ext cx="992845" cy="1955209"/>
          </a:xfrm>
          <a:prstGeom prst="rect">
            <a:avLst/>
          </a:prstGeom>
          <a:noFill/>
          <a:ln>
            <a:noFill/>
          </a:ln>
        </p:spPr>
      </p:pic>
      <p:sp>
        <p:nvSpPr>
          <p:cNvPr id="129" name="Google Shape;129;g1220080e14a_0_124"/>
          <p:cNvSpPr txBox="1"/>
          <p:nvPr/>
        </p:nvSpPr>
        <p:spPr>
          <a:xfrm>
            <a:off x="221450" y="477200"/>
            <a:ext cx="78243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s" sz="2400" u="none" cap="none" strike="noStrike">
                <a:solidFill>
                  <a:srgbClr val="7F4EBD"/>
                </a:solidFill>
                <a:latin typeface="Calibri"/>
                <a:ea typeface="Calibri"/>
                <a:cs typeface="Calibri"/>
                <a:sym typeface="Calibri"/>
              </a:rPr>
              <a:t>¿En dónde encontramos casos de ciencia de datos?</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2400" u="none" cap="none" strike="noStrike">
              <a:solidFill>
                <a:srgbClr val="7F4EB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7F4EBD"/>
              </a:solidFill>
              <a:latin typeface="Calibri"/>
              <a:ea typeface="Calibri"/>
              <a:cs typeface="Calibri"/>
              <a:sym typeface="Calibri"/>
            </a:endParaRPr>
          </a:p>
        </p:txBody>
      </p:sp>
      <p:sp>
        <p:nvSpPr>
          <p:cNvPr id="130" name="Google Shape;130;g1220080e14a_0_124"/>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31" name="Google Shape;131;g1220080e14a_0_124"/>
          <p:cNvPicPr preferRelativeResize="0"/>
          <p:nvPr/>
        </p:nvPicPr>
        <p:blipFill rotWithShape="1">
          <a:blip r:embed="rId5">
            <a:alphaModFix amt="35000"/>
          </a:blip>
          <a:srcRect b="0" l="0" r="0" t="0"/>
          <a:stretch/>
        </p:blipFill>
        <p:spPr>
          <a:xfrm>
            <a:off x="8285028" y="123231"/>
            <a:ext cx="718457" cy="152672"/>
          </a:xfrm>
          <a:prstGeom prst="rect">
            <a:avLst/>
          </a:prstGeom>
          <a:noFill/>
          <a:ln>
            <a:noFill/>
          </a:ln>
        </p:spPr>
      </p:pic>
      <p:pic>
        <p:nvPicPr>
          <p:cNvPr id="132" name="Google Shape;132;g1220080e14a_0_124"/>
          <p:cNvPicPr preferRelativeResize="0"/>
          <p:nvPr/>
        </p:nvPicPr>
        <p:blipFill rotWithShape="1">
          <a:blip r:embed="rId6">
            <a:alphaModFix/>
          </a:blip>
          <a:srcRect b="0" l="0" r="0" t="0"/>
          <a:stretch/>
        </p:blipFill>
        <p:spPr>
          <a:xfrm>
            <a:off x="293225" y="1278487"/>
            <a:ext cx="4214979" cy="2808888"/>
          </a:xfrm>
          <a:prstGeom prst="rect">
            <a:avLst/>
          </a:prstGeom>
          <a:noFill/>
          <a:ln>
            <a:noFill/>
          </a:ln>
        </p:spPr>
      </p:pic>
      <p:pic>
        <p:nvPicPr>
          <p:cNvPr id="133" name="Google Shape;133;g1220080e14a_0_124"/>
          <p:cNvPicPr preferRelativeResize="0"/>
          <p:nvPr/>
        </p:nvPicPr>
        <p:blipFill rotWithShape="1">
          <a:blip r:embed="rId7">
            <a:alphaModFix/>
          </a:blip>
          <a:srcRect b="0" l="0" r="0" t="9181"/>
          <a:stretch/>
        </p:blipFill>
        <p:spPr>
          <a:xfrm>
            <a:off x="4688225" y="1276075"/>
            <a:ext cx="4123981" cy="2808905"/>
          </a:xfrm>
          <a:prstGeom prst="rect">
            <a:avLst/>
          </a:prstGeom>
          <a:noFill/>
          <a:ln>
            <a:noFill/>
          </a:ln>
        </p:spPr>
      </p:pic>
      <p:sp>
        <p:nvSpPr>
          <p:cNvPr id="134" name="Google Shape;134;g1220080e14a_0_124"/>
          <p:cNvSpPr txBox="1"/>
          <p:nvPr/>
        </p:nvSpPr>
        <p:spPr>
          <a:xfrm>
            <a:off x="4692300" y="4008775"/>
            <a:ext cx="343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Calibri"/>
                <a:ea typeface="Calibri"/>
                <a:cs typeface="Calibri"/>
                <a:sym typeface="Calibri"/>
              </a:rPr>
              <a:t>Fuente: https://ai.stanford.edu/~jkrause/cars/car_dataset.html</a:t>
            </a:r>
            <a:endParaRPr b="0" i="0" sz="1000" u="none" cap="none" strike="noStrike">
              <a:solidFill>
                <a:srgbClr val="000000"/>
              </a:solidFill>
              <a:latin typeface="Calibri"/>
              <a:ea typeface="Calibri"/>
              <a:cs typeface="Calibri"/>
              <a:sym typeface="Calibri"/>
            </a:endParaRPr>
          </a:p>
        </p:txBody>
      </p:sp>
      <p:pic>
        <p:nvPicPr>
          <p:cNvPr descr="Imagen que contiene Logotipo&#10;&#10;Descripción generada automáticamente" id="135" name="Google Shape;135;g1220080e14a_0_124"/>
          <p:cNvPicPr preferRelativeResize="0"/>
          <p:nvPr/>
        </p:nvPicPr>
        <p:blipFill rotWithShape="1">
          <a:blip r:embed="rId8">
            <a:alphaModFix amt="50000"/>
          </a:blip>
          <a:srcRect b="0" l="0" r="0" t="0"/>
          <a:stretch/>
        </p:blipFill>
        <p:spPr>
          <a:xfrm>
            <a:off x="4201086" y="4274448"/>
            <a:ext cx="1677454" cy="620709"/>
          </a:xfrm>
          <a:prstGeom prst="rect">
            <a:avLst/>
          </a:prstGeom>
          <a:noFill/>
          <a:ln>
            <a:noFill/>
          </a:ln>
        </p:spPr>
      </p:pic>
      <p:pic>
        <p:nvPicPr>
          <p:cNvPr id="136" name="Google Shape;136;g1220080e14a_0_124"/>
          <p:cNvPicPr preferRelativeResize="0"/>
          <p:nvPr/>
        </p:nvPicPr>
        <p:blipFill rotWithShape="1">
          <a:blip r:embed="rId9">
            <a:alphaModFix amt="51000"/>
          </a:blip>
          <a:srcRect b="0" l="0" r="0" t="0"/>
          <a:stretch/>
        </p:blipFill>
        <p:spPr>
          <a:xfrm>
            <a:off x="1136660" y="4344051"/>
            <a:ext cx="582237" cy="513667"/>
          </a:xfrm>
          <a:prstGeom prst="rect">
            <a:avLst/>
          </a:prstGeom>
          <a:noFill/>
          <a:ln>
            <a:noFill/>
          </a:ln>
        </p:spPr>
      </p:pic>
      <p:pic>
        <p:nvPicPr>
          <p:cNvPr id="137" name="Google Shape;137;g1220080e14a_0_124"/>
          <p:cNvPicPr preferRelativeResize="0"/>
          <p:nvPr/>
        </p:nvPicPr>
        <p:blipFill rotWithShape="1">
          <a:blip r:embed="rId5">
            <a:alphaModFix amt="50000"/>
          </a:blip>
          <a:srcRect b="0" l="0" r="0" t="0"/>
          <a:stretch/>
        </p:blipFill>
        <p:spPr>
          <a:xfrm>
            <a:off x="2081486" y="4397573"/>
            <a:ext cx="1913515" cy="406622"/>
          </a:xfrm>
          <a:prstGeom prst="rect">
            <a:avLst/>
          </a:prstGeom>
          <a:noFill/>
          <a:ln>
            <a:noFill/>
          </a:ln>
        </p:spPr>
      </p:pic>
      <p:pic>
        <p:nvPicPr>
          <p:cNvPr id="138" name="Google Shape;138;g1220080e14a_0_124"/>
          <p:cNvPicPr preferRelativeResize="0"/>
          <p:nvPr/>
        </p:nvPicPr>
        <p:blipFill rotWithShape="1">
          <a:blip r:embed="rId10">
            <a:alphaModFix amt="50000"/>
          </a:blip>
          <a:srcRect b="0" l="0" r="0" t="0"/>
          <a:stretch/>
        </p:blipFill>
        <p:spPr>
          <a:xfrm>
            <a:off x="6084625" y="4274448"/>
            <a:ext cx="1495334" cy="8111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Patrón de fondo&#10;&#10;Descripción generada automáticamente" id="143" name="Google Shape;143;p3"/>
          <p:cNvPicPr preferRelativeResize="0"/>
          <p:nvPr/>
        </p:nvPicPr>
        <p:blipFill rotWithShape="1">
          <a:blip r:embed="rId3">
            <a:alphaModFix/>
          </a:blip>
          <a:srcRect b="0" l="0" r="0" t="0"/>
          <a:stretch/>
        </p:blipFill>
        <p:spPr>
          <a:xfrm rot="10800000">
            <a:off x="71573" y="74603"/>
            <a:ext cx="992845" cy="1955209"/>
          </a:xfrm>
          <a:prstGeom prst="rect">
            <a:avLst/>
          </a:prstGeom>
          <a:noFill/>
          <a:ln>
            <a:noFill/>
          </a:ln>
        </p:spPr>
      </p:pic>
      <p:sp>
        <p:nvSpPr>
          <p:cNvPr id="144" name="Google Shape;144;p3"/>
          <p:cNvSpPr txBox="1"/>
          <p:nvPr/>
        </p:nvSpPr>
        <p:spPr>
          <a:xfrm>
            <a:off x="221450" y="1056950"/>
            <a:ext cx="5286300" cy="328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3F3F3F"/>
                </a:solidFill>
                <a:latin typeface="Calibri"/>
                <a:ea typeface="Calibri"/>
                <a:cs typeface="Calibri"/>
                <a:sym typeface="Calibri"/>
              </a:rPr>
              <a:t>Dar a un vehículo la capacidad de ir de un lugar a otro sin que los pasajeros debían hacer algo se ha estado convirtiendo en una realidad, gracias a avanzados sistemas de reconocimientos de imágenes en tiempo real se han implementado sistemas de navegación seguros, siendo uno de los pioneros la compañía </a:t>
            </a:r>
            <a:r>
              <a:rPr b="0" i="0" lang="es" sz="2400" u="sng" cap="none" strike="noStrike">
                <a:solidFill>
                  <a:schemeClr val="hlink"/>
                </a:solidFill>
                <a:latin typeface="Calibri"/>
                <a:ea typeface="Calibri"/>
                <a:cs typeface="Calibri"/>
                <a:sym typeface="Calibri"/>
                <a:hlinkClick r:id="rId4"/>
              </a:rPr>
              <a:t>Tesla</a:t>
            </a:r>
            <a:r>
              <a:rPr b="0" i="0" lang="es" sz="2400" u="none" cap="none" strike="noStrike">
                <a:solidFill>
                  <a:srgbClr val="3F3F3F"/>
                </a:solidFill>
                <a:latin typeface="Calibri"/>
                <a:ea typeface="Calibri"/>
                <a:cs typeface="Calibri"/>
                <a:sym typeface="Calibri"/>
              </a:rPr>
              <a:t>. </a:t>
            </a:r>
            <a:endParaRPr b="0" i="0" sz="2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Calibri"/>
              <a:ea typeface="Calibri"/>
              <a:cs typeface="Calibri"/>
              <a:sym typeface="Calibri"/>
            </a:endParaRPr>
          </a:p>
        </p:txBody>
      </p:sp>
      <p:pic>
        <p:nvPicPr>
          <p:cNvPr descr="Gráfico, Gráfico de líneas&#10;&#10;Descripción generada automáticamente" id="145" name="Google Shape;145;p3"/>
          <p:cNvPicPr preferRelativeResize="0"/>
          <p:nvPr/>
        </p:nvPicPr>
        <p:blipFill rotWithShape="1">
          <a:blip r:embed="rId5">
            <a:alphaModFix amt="50000"/>
          </a:blip>
          <a:srcRect b="0" l="0" r="0" t="0"/>
          <a:stretch/>
        </p:blipFill>
        <p:spPr>
          <a:xfrm>
            <a:off x="7258049" y="4313585"/>
            <a:ext cx="1792773" cy="739216"/>
          </a:xfrm>
          <a:prstGeom prst="rect">
            <a:avLst/>
          </a:prstGeom>
          <a:noFill/>
          <a:ln>
            <a:noFill/>
          </a:ln>
        </p:spPr>
      </p:pic>
      <p:sp>
        <p:nvSpPr>
          <p:cNvPr id="146" name="Google Shape;146;p3"/>
          <p:cNvSpPr txBox="1"/>
          <p:nvPr/>
        </p:nvSpPr>
        <p:spPr>
          <a:xfrm>
            <a:off x="221456" y="477203"/>
            <a:ext cx="8922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7F4EBD"/>
                </a:solidFill>
                <a:latin typeface="Calibri"/>
                <a:ea typeface="Calibri"/>
                <a:cs typeface="Calibri"/>
                <a:sym typeface="Calibri"/>
              </a:rPr>
              <a:t>Casos de éxito - Autos con conducción automática</a:t>
            </a:r>
            <a:endParaRPr b="0" i="0" sz="2400" u="none" cap="none" strike="noStrike">
              <a:solidFill>
                <a:srgbClr val="7F4EBD"/>
              </a:solidFill>
              <a:latin typeface="Calibri"/>
              <a:ea typeface="Calibri"/>
              <a:cs typeface="Calibri"/>
              <a:sym typeface="Calibri"/>
            </a:endParaRPr>
          </a:p>
        </p:txBody>
      </p:sp>
      <p:sp>
        <p:nvSpPr>
          <p:cNvPr id="147" name="Google Shape;147;p3"/>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48" name="Google Shape;148;p3"/>
          <p:cNvPicPr preferRelativeResize="0"/>
          <p:nvPr/>
        </p:nvPicPr>
        <p:blipFill rotWithShape="1">
          <a:blip r:embed="rId6">
            <a:alphaModFix amt="35000"/>
          </a:blip>
          <a:srcRect b="0" l="0" r="0" t="0"/>
          <a:stretch/>
        </p:blipFill>
        <p:spPr>
          <a:xfrm>
            <a:off x="8285028" y="123231"/>
            <a:ext cx="718457" cy="152672"/>
          </a:xfrm>
          <a:prstGeom prst="rect">
            <a:avLst/>
          </a:prstGeom>
          <a:noFill/>
          <a:ln>
            <a:noFill/>
          </a:ln>
        </p:spPr>
      </p:pic>
      <p:pic>
        <p:nvPicPr>
          <p:cNvPr descr="Imagen que contiene Logotipo&#10;&#10;Descripción generada automáticamente" id="149" name="Google Shape;149;p3"/>
          <p:cNvPicPr preferRelativeResize="0"/>
          <p:nvPr/>
        </p:nvPicPr>
        <p:blipFill rotWithShape="1">
          <a:blip r:embed="rId7">
            <a:alphaModFix amt="50000"/>
          </a:blip>
          <a:srcRect b="0" l="0" r="0" t="0"/>
          <a:stretch/>
        </p:blipFill>
        <p:spPr>
          <a:xfrm>
            <a:off x="4201086" y="4274448"/>
            <a:ext cx="1677454" cy="620709"/>
          </a:xfrm>
          <a:prstGeom prst="rect">
            <a:avLst/>
          </a:prstGeom>
          <a:noFill/>
          <a:ln>
            <a:noFill/>
          </a:ln>
        </p:spPr>
      </p:pic>
      <p:pic>
        <p:nvPicPr>
          <p:cNvPr id="150" name="Google Shape;150;p3"/>
          <p:cNvPicPr preferRelativeResize="0"/>
          <p:nvPr/>
        </p:nvPicPr>
        <p:blipFill rotWithShape="1">
          <a:blip r:embed="rId8">
            <a:alphaModFix amt="51000"/>
          </a:blip>
          <a:srcRect b="0" l="0" r="0" t="0"/>
          <a:stretch/>
        </p:blipFill>
        <p:spPr>
          <a:xfrm>
            <a:off x="1136660" y="4344051"/>
            <a:ext cx="582236" cy="513665"/>
          </a:xfrm>
          <a:prstGeom prst="rect">
            <a:avLst/>
          </a:prstGeom>
          <a:noFill/>
          <a:ln>
            <a:noFill/>
          </a:ln>
        </p:spPr>
      </p:pic>
      <p:pic>
        <p:nvPicPr>
          <p:cNvPr id="151" name="Google Shape;151;p3"/>
          <p:cNvPicPr preferRelativeResize="0"/>
          <p:nvPr/>
        </p:nvPicPr>
        <p:blipFill rotWithShape="1">
          <a:blip r:embed="rId9">
            <a:alphaModFix amt="50000"/>
          </a:blip>
          <a:srcRect b="0" l="0" r="0" t="0"/>
          <a:stretch/>
        </p:blipFill>
        <p:spPr>
          <a:xfrm>
            <a:off x="2081486" y="4397573"/>
            <a:ext cx="1913515" cy="406622"/>
          </a:xfrm>
          <a:prstGeom prst="rect">
            <a:avLst/>
          </a:prstGeom>
          <a:noFill/>
          <a:ln>
            <a:noFill/>
          </a:ln>
        </p:spPr>
      </p:pic>
      <p:pic>
        <p:nvPicPr>
          <p:cNvPr id="152" name="Google Shape;152;p3"/>
          <p:cNvPicPr preferRelativeResize="0"/>
          <p:nvPr/>
        </p:nvPicPr>
        <p:blipFill rotWithShape="1">
          <a:blip r:embed="rId10">
            <a:alphaModFix amt="50000"/>
          </a:blip>
          <a:srcRect b="0" l="0" r="0" t="0"/>
          <a:stretch/>
        </p:blipFill>
        <p:spPr>
          <a:xfrm>
            <a:off x="6084625" y="4274448"/>
            <a:ext cx="1495334" cy="811134"/>
          </a:xfrm>
          <a:prstGeom prst="rect">
            <a:avLst/>
          </a:prstGeom>
          <a:noFill/>
          <a:ln>
            <a:noFill/>
          </a:ln>
        </p:spPr>
      </p:pic>
      <p:pic>
        <p:nvPicPr>
          <p:cNvPr id="153" name="Google Shape;153;p3"/>
          <p:cNvPicPr preferRelativeResize="0"/>
          <p:nvPr/>
        </p:nvPicPr>
        <p:blipFill rotWithShape="1">
          <a:blip r:embed="rId11">
            <a:alphaModFix/>
          </a:blip>
          <a:srcRect b="0" l="0" r="0" t="0"/>
          <a:stretch/>
        </p:blipFill>
        <p:spPr>
          <a:xfrm>
            <a:off x="5463490" y="1617525"/>
            <a:ext cx="3416212" cy="195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Patrón de fondo&#10;&#10;Descripción generada automáticamente" id="158" name="Google Shape;158;p4"/>
          <p:cNvPicPr preferRelativeResize="0"/>
          <p:nvPr/>
        </p:nvPicPr>
        <p:blipFill rotWithShape="1">
          <a:blip r:embed="rId3">
            <a:alphaModFix/>
          </a:blip>
          <a:srcRect b="0" l="0" r="0" t="0"/>
          <a:stretch/>
        </p:blipFill>
        <p:spPr>
          <a:xfrm rot="10800000">
            <a:off x="71573" y="74603"/>
            <a:ext cx="992845" cy="1955209"/>
          </a:xfrm>
          <a:prstGeom prst="rect">
            <a:avLst/>
          </a:prstGeom>
          <a:noFill/>
          <a:ln>
            <a:noFill/>
          </a:ln>
        </p:spPr>
      </p:pic>
      <p:sp>
        <p:nvSpPr>
          <p:cNvPr id="159" name="Google Shape;159;p4"/>
          <p:cNvSpPr txBox="1"/>
          <p:nvPr/>
        </p:nvSpPr>
        <p:spPr>
          <a:xfrm>
            <a:off x="221450" y="1056950"/>
            <a:ext cx="5286300" cy="328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3F3F3F"/>
                </a:solidFill>
                <a:latin typeface="Calibri"/>
                <a:ea typeface="Calibri"/>
                <a:cs typeface="Calibri"/>
                <a:sym typeface="Calibri"/>
              </a:rPr>
              <a:t>Combinando uno de los motores de ML más poderosos como lo es IBM Watson con una base de datos enorme, se logró crear un sistema que, dada la evolución de un paciente con cáncer, seleccionar el tratamiento que mejores resultados ha obtenido. </a:t>
            </a:r>
            <a:endParaRPr b="0" i="0" sz="2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3F3F3F"/>
                </a:solidFill>
                <a:latin typeface="Calibri"/>
                <a:ea typeface="Calibri"/>
                <a:cs typeface="Calibri"/>
                <a:sym typeface="Calibri"/>
              </a:rPr>
              <a:t>Fuente: </a:t>
            </a:r>
            <a:r>
              <a:rPr b="0" i="0" lang="es" sz="2400" u="sng" cap="none" strike="noStrike">
                <a:solidFill>
                  <a:schemeClr val="hlink"/>
                </a:solidFill>
                <a:latin typeface="Calibri"/>
                <a:ea typeface="Calibri"/>
                <a:cs typeface="Calibri"/>
                <a:sym typeface="Calibri"/>
                <a:hlinkClick r:id="rId4"/>
              </a:rPr>
              <a:t>MSK</a:t>
            </a:r>
            <a:r>
              <a:rPr b="0" i="0" lang="es" sz="2400" u="none" cap="none" strike="noStrike">
                <a:solidFill>
                  <a:srgbClr val="3F3F3F"/>
                </a:solidFill>
                <a:latin typeface="Calibri"/>
                <a:ea typeface="Calibri"/>
                <a:cs typeface="Calibri"/>
                <a:sym typeface="Calibri"/>
              </a:rPr>
              <a:t>.</a:t>
            </a:r>
            <a:endParaRPr b="0" i="0" sz="2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Calibri"/>
              <a:ea typeface="Calibri"/>
              <a:cs typeface="Calibri"/>
              <a:sym typeface="Calibri"/>
            </a:endParaRPr>
          </a:p>
        </p:txBody>
      </p:sp>
      <p:pic>
        <p:nvPicPr>
          <p:cNvPr descr="Gráfico, Gráfico de líneas&#10;&#10;Descripción generada automáticamente" id="160" name="Google Shape;160;p4"/>
          <p:cNvPicPr preferRelativeResize="0"/>
          <p:nvPr/>
        </p:nvPicPr>
        <p:blipFill rotWithShape="1">
          <a:blip r:embed="rId5">
            <a:alphaModFix amt="50000"/>
          </a:blip>
          <a:srcRect b="0" l="0" r="0" t="0"/>
          <a:stretch/>
        </p:blipFill>
        <p:spPr>
          <a:xfrm>
            <a:off x="7258049" y="4313585"/>
            <a:ext cx="1792773" cy="739216"/>
          </a:xfrm>
          <a:prstGeom prst="rect">
            <a:avLst/>
          </a:prstGeom>
          <a:noFill/>
          <a:ln>
            <a:noFill/>
          </a:ln>
        </p:spPr>
      </p:pic>
      <p:sp>
        <p:nvSpPr>
          <p:cNvPr id="161" name="Google Shape;161;p4"/>
          <p:cNvSpPr txBox="1"/>
          <p:nvPr/>
        </p:nvSpPr>
        <p:spPr>
          <a:xfrm>
            <a:off x="221456" y="477203"/>
            <a:ext cx="8922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7F4EBD"/>
                </a:solidFill>
                <a:latin typeface="Calibri"/>
                <a:ea typeface="Calibri"/>
                <a:cs typeface="Calibri"/>
                <a:sym typeface="Calibri"/>
              </a:rPr>
              <a:t>Casos de éxito - Selección de tratamiento Oncológico</a:t>
            </a:r>
            <a:endParaRPr b="0" i="0" sz="2400" u="none" cap="none" strike="noStrike">
              <a:solidFill>
                <a:srgbClr val="7F4EBD"/>
              </a:solidFill>
              <a:latin typeface="Calibri"/>
              <a:ea typeface="Calibri"/>
              <a:cs typeface="Calibri"/>
              <a:sym typeface="Calibri"/>
            </a:endParaRPr>
          </a:p>
        </p:txBody>
      </p:sp>
      <p:sp>
        <p:nvSpPr>
          <p:cNvPr id="162" name="Google Shape;162;p4"/>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63" name="Google Shape;163;p4"/>
          <p:cNvPicPr preferRelativeResize="0"/>
          <p:nvPr/>
        </p:nvPicPr>
        <p:blipFill rotWithShape="1">
          <a:blip r:embed="rId6">
            <a:alphaModFix amt="35000"/>
          </a:blip>
          <a:srcRect b="0" l="0" r="0" t="0"/>
          <a:stretch/>
        </p:blipFill>
        <p:spPr>
          <a:xfrm>
            <a:off x="8285028" y="123231"/>
            <a:ext cx="718457" cy="152672"/>
          </a:xfrm>
          <a:prstGeom prst="rect">
            <a:avLst/>
          </a:prstGeom>
          <a:noFill/>
          <a:ln>
            <a:noFill/>
          </a:ln>
        </p:spPr>
      </p:pic>
      <p:pic>
        <p:nvPicPr>
          <p:cNvPr descr="Imagen que contiene Logotipo&#10;&#10;Descripción generada automáticamente" id="164" name="Google Shape;164;p4"/>
          <p:cNvPicPr preferRelativeResize="0"/>
          <p:nvPr/>
        </p:nvPicPr>
        <p:blipFill rotWithShape="1">
          <a:blip r:embed="rId7">
            <a:alphaModFix amt="50000"/>
          </a:blip>
          <a:srcRect b="0" l="0" r="0" t="0"/>
          <a:stretch/>
        </p:blipFill>
        <p:spPr>
          <a:xfrm>
            <a:off x="4201086" y="4274448"/>
            <a:ext cx="1677454" cy="620709"/>
          </a:xfrm>
          <a:prstGeom prst="rect">
            <a:avLst/>
          </a:prstGeom>
          <a:noFill/>
          <a:ln>
            <a:noFill/>
          </a:ln>
        </p:spPr>
      </p:pic>
      <p:pic>
        <p:nvPicPr>
          <p:cNvPr id="165" name="Google Shape;165;p4"/>
          <p:cNvPicPr preferRelativeResize="0"/>
          <p:nvPr/>
        </p:nvPicPr>
        <p:blipFill rotWithShape="1">
          <a:blip r:embed="rId8">
            <a:alphaModFix amt="51000"/>
          </a:blip>
          <a:srcRect b="0" l="0" r="0" t="0"/>
          <a:stretch/>
        </p:blipFill>
        <p:spPr>
          <a:xfrm>
            <a:off x="1136660" y="4344051"/>
            <a:ext cx="582236" cy="513665"/>
          </a:xfrm>
          <a:prstGeom prst="rect">
            <a:avLst/>
          </a:prstGeom>
          <a:noFill/>
          <a:ln>
            <a:noFill/>
          </a:ln>
        </p:spPr>
      </p:pic>
      <p:pic>
        <p:nvPicPr>
          <p:cNvPr id="166" name="Google Shape;166;p4"/>
          <p:cNvPicPr preferRelativeResize="0"/>
          <p:nvPr/>
        </p:nvPicPr>
        <p:blipFill rotWithShape="1">
          <a:blip r:embed="rId9">
            <a:alphaModFix amt="50000"/>
          </a:blip>
          <a:srcRect b="0" l="0" r="0" t="0"/>
          <a:stretch/>
        </p:blipFill>
        <p:spPr>
          <a:xfrm>
            <a:off x="2081486" y="4397573"/>
            <a:ext cx="1913515" cy="406622"/>
          </a:xfrm>
          <a:prstGeom prst="rect">
            <a:avLst/>
          </a:prstGeom>
          <a:noFill/>
          <a:ln>
            <a:noFill/>
          </a:ln>
        </p:spPr>
      </p:pic>
      <p:pic>
        <p:nvPicPr>
          <p:cNvPr id="167" name="Google Shape;167;p4"/>
          <p:cNvPicPr preferRelativeResize="0"/>
          <p:nvPr/>
        </p:nvPicPr>
        <p:blipFill rotWithShape="1">
          <a:blip r:embed="rId10">
            <a:alphaModFix amt="50000"/>
          </a:blip>
          <a:srcRect b="0" l="0" r="0" t="0"/>
          <a:stretch/>
        </p:blipFill>
        <p:spPr>
          <a:xfrm>
            <a:off x="6084625" y="4274448"/>
            <a:ext cx="1495334" cy="811134"/>
          </a:xfrm>
          <a:prstGeom prst="rect">
            <a:avLst/>
          </a:prstGeom>
          <a:noFill/>
          <a:ln>
            <a:noFill/>
          </a:ln>
        </p:spPr>
      </p:pic>
      <p:pic>
        <p:nvPicPr>
          <p:cNvPr id="168" name="Google Shape;168;p4"/>
          <p:cNvPicPr preferRelativeResize="0"/>
          <p:nvPr/>
        </p:nvPicPr>
        <p:blipFill rotWithShape="1">
          <a:blip r:embed="rId11">
            <a:alphaModFix/>
          </a:blip>
          <a:srcRect b="0" l="0" r="0" t="0"/>
          <a:stretch/>
        </p:blipFill>
        <p:spPr>
          <a:xfrm>
            <a:off x="5660150" y="1068203"/>
            <a:ext cx="3053845" cy="30538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Patrón de fondo&#10;&#10;Descripción generada automáticamente" id="173" name="Google Shape;173;p5"/>
          <p:cNvPicPr preferRelativeResize="0"/>
          <p:nvPr/>
        </p:nvPicPr>
        <p:blipFill rotWithShape="1">
          <a:blip r:embed="rId3">
            <a:alphaModFix/>
          </a:blip>
          <a:srcRect b="0" l="0" r="0" t="0"/>
          <a:stretch/>
        </p:blipFill>
        <p:spPr>
          <a:xfrm rot="10800000">
            <a:off x="71573" y="74603"/>
            <a:ext cx="992845" cy="1955209"/>
          </a:xfrm>
          <a:prstGeom prst="rect">
            <a:avLst/>
          </a:prstGeom>
          <a:noFill/>
          <a:ln>
            <a:noFill/>
          </a:ln>
        </p:spPr>
      </p:pic>
      <p:sp>
        <p:nvSpPr>
          <p:cNvPr id="174" name="Google Shape;174;p5"/>
          <p:cNvSpPr txBox="1"/>
          <p:nvPr/>
        </p:nvSpPr>
        <p:spPr>
          <a:xfrm>
            <a:off x="221450" y="1056950"/>
            <a:ext cx="5286300" cy="328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3F3F3F"/>
                </a:solidFill>
                <a:latin typeface="Calibri"/>
                <a:ea typeface="Calibri"/>
                <a:cs typeface="Calibri"/>
                <a:sym typeface="Calibri"/>
              </a:rPr>
              <a:t>El </a:t>
            </a:r>
            <a:r>
              <a:rPr b="0" i="0" lang="es" sz="2400" u="sng" cap="none" strike="noStrike">
                <a:solidFill>
                  <a:schemeClr val="hlink"/>
                </a:solidFill>
                <a:latin typeface="Calibri"/>
                <a:ea typeface="Calibri"/>
                <a:cs typeface="Calibri"/>
                <a:sym typeface="Calibri"/>
                <a:hlinkClick r:id="rId4"/>
              </a:rPr>
              <a:t>GO</a:t>
            </a:r>
            <a:r>
              <a:rPr b="0" i="0" lang="es" sz="2400" u="none" cap="none" strike="noStrike">
                <a:solidFill>
                  <a:srgbClr val="3F3F3F"/>
                </a:solidFill>
                <a:latin typeface="Calibri"/>
                <a:ea typeface="Calibri"/>
                <a:cs typeface="Calibri"/>
                <a:sym typeface="Calibri"/>
              </a:rPr>
              <a:t> es un juego de estrategia de origen china bastante complejo, sin embargo, un equipo de Google logró generar un algoritmo, llamado </a:t>
            </a:r>
            <a:r>
              <a:rPr b="0" i="0" lang="es" sz="2400" u="sng" cap="none" strike="noStrike">
                <a:solidFill>
                  <a:schemeClr val="hlink"/>
                </a:solidFill>
                <a:latin typeface="Calibri"/>
                <a:ea typeface="Calibri"/>
                <a:cs typeface="Calibri"/>
                <a:sym typeface="Calibri"/>
                <a:hlinkClick r:id="rId5"/>
              </a:rPr>
              <a:t>AlphaGO</a:t>
            </a:r>
            <a:r>
              <a:rPr b="0" i="0" lang="es" sz="2400" u="none" cap="none" strike="noStrike">
                <a:solidFill>
                  <a:srgbClr val="3F3F3F"/>
                </a:solidFill>
                <a:latin typeface="Calibri"/>
                <a:ea typeface="Calibri"/>
                <a:cs typeface="Calibri"/>
                <a:sym typeface="Calibri"/>
              </a:rPr>
              <a:t>, que aprendiera a jugarlo, logrando vencer a los mejores jugadores humanos del planeta, algo que se creía imposible. </a:t>
            </a:r>
            <a:endParaRPr b="0" i="0" sz="2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Calibri"/>
              <a:ea typeface="Calibri"/>
              <a:cs typeface="Calibri"/>
              <a:sym typeface="Calibri"/>
            </a:endParaRPr>
          </a:p>
        </p:txBody>
      </p:sp>
      <p:pic>
        <p:nvPicPr>
          <p:cNvPr descr="Gráfico, Gráfico de líneas&#10;&#10;Descripción generada automáticamente" id="175" name="Google Shape;175;p5"/>
          <p:cNvPicPr preferRelativeResize="0"/>
          <p:nvPr/>
        </p:nvPicPr>
        <p:blipFill rotWithShape="1">
          <a:blip r:embed="rId6">
            <a:alphaModFix amt="50000"/>
          </a:blip>
          <a:srcRect b="0" l="0" r="0" t="0"/>
          <a:stretch/>
        </p:blipFill>
        <p:spPr>
          <a:xfrm>
            <a:off x="7258049" y="4313585"/>
            <a:ext cx="1792773" cy="739216"/>
          </a:xfrm>
          <a:prstGeom prst="rect">
            <a:avLst/>
          </a:prstGeom>
          <a:noFill/>
          <a:ln>
            <a:noFill/>
          </a:ln>
        </p:spPr>
      </p:pic>
      <p:sp>
        <p:nvSpPr>
          <p:cNvPr id="176" name="Google Shape;176;p5"/>
          <p:cNvSpPr txBox="1"/>
          <p:nvPr/>
        </p:nvSpPr>
        <p:spPr>
          <a:xfrm>
            <a:off x="221456" y="477203"/>
            <a:ext cx="8922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7F4EBD"/>
                </a:solidFill>
                <a:latin typeface="Calibri"/>
                <a:ea typeface="Calibri"/>
                <a:cs typeface="Calibri"/>
                <a:sym typeface="Calibri"/>
              </a:rPr>
              <a:t>Casos de éxito - AlphaGO (AlphaZero)</a:t>
            </a:r>
            <a:endParaRPr b="0" i="0" sz="2400" u="none" cap="none" strike="noStrike">
              <a:solidFill>
                <a:srgbClr val="7F4EBD"/>
              </a:solidFill>
              <a:latin typeface="Calibri"/>
              <a:ea typeface="Calibri"/>
              <a:cs typeface="Calibri"/>
              <a:sym typeface="Calibri"/>
            </a:endParaRPr>
          </a:p>
        </p:txBody>
      </p:sp>
      <p:sp>
        <p:nvSpPr>
          <p:cNvPr id="177" name="Google Shape;177;p5"/>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78" name="Google Shape;178;p5"/>
          <p:cNvPicPr preferRelativeResize="0"/>
          <p:nvPr/>
        </p:nvPicPr>
        <p:blipFill rotWithShape="1">
          <a:blip r:embed="rId7">
            <a:alphaModFix amt="35000"/>
          </a:blip>
          <a:srcRect b="0" l="0" r="0" t="0"/>
          <a:stretch/>
        </p:blipFill>
        <p:spPr>
          <a:xfrm>
            <a:off x="8285028" y="123231"/>
            <a:ext cx="718457" cy="152672"/>
          </a:xfrm>
          <a:prstGeom prst="rect">
            <a:avLst/>
          </a:prstGeom>
          <a:noFill/>
          <a:ln>
            <a:noFill/>
          </a:ln>
        </p:spPr>
      </p:pic>
      <p:pic>
        <p:nvPicPr>
          <p:cNvPr descr="Imagen que contiene Logotipo&#10;&#10;Descripción generada automáticamente" id="179" name="Google Shape;179;p5"/>
          <p:cNvPicPr preferRelativeResize="0"/>
          <p:nvPr/>
        </p:nvPicPr>
        <p:blipFill rotWithShape="1">
          <a:blip r:embed="rId8">
            <a:alphaModFix amt="50000"/>
          </a:blip>
          <a:srcRect b="0" l="0" r="0" t="0"/>
          <a:stretch/>
        </p:blipFill>
        <p:spPr>
          <a:xfrm>
            <a:off x="4201086" y="4274448"/>
            <a:ext cx="1677454" cy="620709"/>
          </a:xfrm>
          <a:prstGeom prst="rect">
            <a:avLst/>
          </a:prstGeom>
          <a:noFill/>
          <a:ln>
            <a:noFill/>
          </a:ln>
        </p:spPr>
      </p:pic>
      <p:pic>
        <p:nvPicPr>
          <p:cNvPr id="180" name="Google Shape;180;p5"/>
          <p:cNvPicPr preferRelativeResize="0"/>
          <p:nvPr/>
        </p:nvPicPr>
        <p:blipFill rotWithShape="1">
          <a:blip r:embed="rId9">
            <a:alphaModFix amt="51000"/>
          </a:blip>
          <a:srcRect b="0" l="0" r="0" t="0"/>
          <a:stretch/>
        </p:blipFill>
        <p:spPr>
          <a:xfrm>
            <a:off x="1136660" y="4344051"/>
            <a:ext cx="582236" cy="513665"/>
          </a:xfrm>
          <a:prstGeom prst="rect">
            <a:avLst/>
          </a:prstGeom>
          <a:noFill/>
          <a:ln>
            <a:noFill/>
          </a:ln>
        </p:spPr>
      </p:pic>
      <p:pic>
        <p:nvPicPr>
          <p:cNvPr id="181" name="Google Shape;181;p5"/>
          <p:cNvPicPr preferRelativeResize="0"/>
          <p:nvPr/>
        </p:nvPicPr>
        <p:blipFill rotWithShape="1">
          <a:blip r:embed="rId10">
            <a:alphaModFix amt="50000"/>
          </a:blip>
          <a:srcRect b="0" l="0" r="0" t="0"/>
          <a:stretch/>
        </p:blipFill>
        <p:spPr>
          <a:xfrm>
            <a:off x="2081486" y="4397573"/>
            <a:ext cx="1913515" cy="406622"/>
          </a:xfrm>
          <a:prstGeom prst="rect">
            <a:avLst/>
          </a:prstGeom>
          <a:noFill/>
          <a:ln>
            <a:noFill/>
          </a:ln>
        </p:spPr>
      </p:pic>
      <p:pic>
        <p:nvPicPr>
          <p:cNvPr id="182" name="Google Shape;182;p5"/>
          <p:cNvPicPr preferRelativeResize="0"/>
          <p:nvPr/>
        </p:nvPicPr>
        <p:blipFill rotWithShape="1">
          <a:blip r:embed="rId11">
            <a:alphaModFix amt="50000"/>
          </a:blip>
          <a:srcRect b="0" l="0" r="0" t="0"/>
          <a:stretch/>
        </p:blipFill>
        <p:spPr>
          <a:xfrm>
            <a:off x="6084625" y="4274448"/>
            <a:ext cx="1495334" cy="811134"/>
          </a:xfrm>
          <a:prstGeom prst="rect">
            <a:avLst/>
          </a:prstGeom>
          <a:noFill/>
          <a:ln>
            <a:noFill/>
          </a:ln>
        </p:spPr>
      </p:pic>
      <p:pic>
        <p:nvPicPr>
          <p:cNvPr id="183" name="Google Shape;183;p5"/>
          <p:cNvPicPr preferRelativeResize="0"/>
          <p:nvPr/>
        </p:nvPicPr>
        <p:blipFill rotWithShape="1">
          <a:blip r:embed="rId12">
            <a:alphaModFix/>
          </a:blip>
          <a:srcRect b="0" l="0" r="0" t="0"/>
          <a:stretch/>
        </p:blipFill>
        <p:spPr>
          <a:xfrm>
            <a:off x="5181301" y="1915775"/>
            <a:ext cx="3736451" cy="2093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atrón de fondo&#10;&#10;Descripción generada automáticamente" id="188" name="Google Shape;188;p6"/>
          <p:cNvPicPr preferRelativeResize="0"/>
          <p:nvPr/>
        </p:nvPicPr>
        <p:blipFill rotWithShape="1">
          <a:blip r:embed="rId3">
            <a:alphaModFix/>
          </a:blip>
          <a:srcRect b="0" l="0" r="0" t="0"/>
          <a:stretch/>
        </p:blipFill>
        <p:spPr>
          <a:xfrm rot="10800000">
            <a:off x="71573" y="74603"/>
            <a:ext cx="992845" cy="1955209"/>
          </a:xfrm>
          <a:prstGeom prst="rect">
            <a:avLst/>
          </a:prstGeom>
          <a:noFill/>
          <a:ln>
            <a:noFill/>
          </a:ln>
        </p:spPr>
      </p:pic>
      <p:sp>
        <p:nvSpPr>
          <p:cNvPr id="189" name="Google Shape;189;p6"/>
          <p:cNvSpPr txBox="1"/>
          <p:nvPr/>
        </p:nvSpPr>
        <p:spPr>
          <a:xfrm>
            <a:off x="369750" y="1516200"/>
            <a:ext cx="8404500" cy="513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3F3F3F"/>
                </a:solidFill>
                <a:latin typeface="Calibri"/>
                <a:ea typeface="Calibri"/>
                <a:cs typeface="Calibri"/>
                <a:sym typeface="Calibri"/>
              </a:rPr>
              <a:t>¿Qué casos conoces qu</a:t>
            </a:r>
            <a:r>
              <a:rPr lang="es" sz="2400">
                <a:solidFill>
                  <a:srgbClr val="3F3F3F"/>
                </a:solidFill>
                <a:latin typeface="Calibri"/>
                <a:ea typeface="Calibri"/>
                <a:cs typeface="Calibri"/>
                <a:sym typeface="Calibri"/>
              </a:rPr>
              <a:t>e utilicen </a:t>
            </a:r>
            <a:r>
              <a:rPr b="0" i="0" lang="es" sz="2400" u="none" cap="none" strike="noStrike">
                <a:solidFill>
                  <a:srgbClr val="3F3F3F"/>
                </a:solidFill>
                <a:latin typeface="Calibri"/>
                <a:ea typeface="Calibri"/>
                <a:cs typeface="Calibri"/>
                <a:sym typeface="Calibri"/>
              </a:rPr>
              <a:t>ciencia de datos?</a:t>
            </a:r>
            <a:endParaRPr b="0" i="0" sz="2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Calibri"/>
              <a:ea typeface="Calibri"/>
              <a:cs typeface="Calibri"/>
              <a:sym typeface="Calibri"/>
            </a:endParaRPr>
          </a:p>
        </p:txBody>
      </p:sp>
      <p:pic>
        <p:nvPicPr>
          <p:cNvPr descr="Gráfico, Gráfico de líneas&#10;&#10;Descripción generada automáticamente" id="190" name="Google Shape;190;p6"/>
          <p:cNvPicPr preferRelativeResize="0"/>
          <p:nvPr/>
        </p:nvPicPr>
        <p:blipFill rotWithShape="1">
          <a:blip r:embed="rId4">
            <a:alphaModFix amt="50000"/>
          </a:blip>
          <a:srcRect b="0" l="0" r="0" t="0"/>
          <a:stretch/>
        </p:blipFill>
        <p:spPr>
          <a:xfrm>
            <a:off x="7258049" y="4313585"/>
            <a:ext cx="1792773" cy="739216"/>
          </a:xfrm>
          <a:prstGeom prst="rect">
            <a:avLst/>
          </a:prstGeom>
          <a:noFill/>
          <a:ln>
            <a:noFill/>
          </a:ln>
        </p:spPr>
      </p:pic>
      <p:sp>
        <p:nvSpPr>
          <p:cNvPr id="191" name="Google Shape;191;p6"/>
          <p:cNvSpPr txBox="1"/>
          <p:nvPr/>
        </p:nvSpPr>
        <p:spPr>
          <a:xfrm>
            <a:off x="221456" y="477203"/>
            <a:ext cx="8922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7F4EBD"/>
                </a:solidFill>
                <a:latin typeface="Calibri"/>
                <a:ea typeface="Calibri"/>
                <a:cs typeface="Calibri"/>
                <a:sym typeface="Calibri"/>
              </a:rPr>
              <a:t>Casos de éxito </a:t>
            </a:r>
            <a:endParaRPr b="0" i="0" sz="2400" u="none" cap="none" strike="noStrike">
              <a:solidFill>
                <a:srgbClr val="7F4EBD"/>
              </a:solidFill>
              <a:latin typeface="Calibri"/>
              <a:ea typeface="Calibri"/>
              <a:cs typeface="Calibri"/>
              <a:sym typeface="Calibri"/>
            </a:endParaRPr>
          </a:p>
        </p:txBody>
      </p:sp>
      <p:sp>
        <p:nvSpPr>
          <p:cNvPr id="192" name="Google Shape;192;p6"/>
          <p:cNvSpPr/>
          <p:nvPr/>
        </p:nvSpPr>
        <p:spPr>
          <a:xfrm>
            <a:off x="293227" y="898640"/>
            <a:ext cx="4318800" cy="34200"/>
          </a:xfrm>
          <a:prstGeom prst="rect">
            <a:avLst/>
          </a:prstGeom>
          <a:solidFill>
            <a:srgbClr val="7F4E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ódigo QR&#10;&#10;Descripción generada automáticamente" id="193" name="Google Shape;193;p6"/>
          <p:cNvPicPr preferRelativeResize="0"/>
          <p:nvPr/>
        </p:nvPicPr>
        <p:blipFill rotWithShape="1">
          <a:blip r:embed="rId5">
            <a:alphaModFix amt="35000"/>
          </a:blip>
          <a:srcRect b="0" l="0" r="0" t="0"/>
          <a:stretch/>
        </p:blipFill>
        <p:spPr>
          <a:xfrm>
            <a:off x="8285028" y="123231"/>
            <a:ext cx="718457" cy="152672"/>
          </a:xfrm>
          <a:prstGeom prst="rect">
            <a:avLst/>
          </a:prstGeom>
          <a:noFill/>
          <a:ln>
            <a:noFill/>
          </a:ln>
        </p:spPr>
      </p:pic>
      <p:pic>
        <p:nvPicPr>
          <p:cNvPr descr="Imagen que contiene Logotipo&#10;&#10;Descripción generada automáticamente" id="194" name="Google Shape;194;p6"/>
          <p:cNvPicPr preferRelativeResize="0"/>
          <p:nvPr/>
        </p:nvPicPr>
        <p:blipFill rotWithShape="1">
          <a:blip r:embed="rId6">
            <a:alphaModFix amt="50000"/>
          </a:blip>
          <a:srcRect b="0" l="0" r="0" t="0"/>
          <a:stretch/>
        </p:blipFill>
        <p:spPr>
          <a:xfrm>
            <a:off x="4201086" y="4274448"/>
            <a:ext cx="1677454" cy="620709"/>
          </a:xfrm>
          <a:prstGeom prst="rect">
            <a:avLst/>
          </a:prstGeom>
          <a:noFill/>
          <a:ln>
            <a:noFill/>
          </a:ln>
        </p:spPr>
      </p:pic>
      <p:pic>
        <p:nvPicPr>
          <p:cNvPr id="195" name="Google Shape;195;p6"/>
          <p:cNvPicPr preferRelativeResize="0"/>
          <p:nvPr/>
        </p:nvPicPr>
        <p:blipFill rotWithShape="1">
          <a:blip r:embed="rId7">
            <a:alphaModFix amt="51000"/>
          </a:blip>
          <a:srcRect b="0" l="0" r="0" t="0"/>
          <a:stretch/>
        </p:blipFill>
        <p:spPr>
          <a:xfrm>
            <a:off x="1136660" y="4344051"/>
            <a:ext cx="582236" cy="513665"/>
          </a:xfrm>
          <a:prstGeom prst="rect">
            <a:avLst/>
          </a:prstGeom>
          <a:noFill/>
          <a:ln>
            <a:noFill/>
          </a:ln>
        </p:spPr>
      </p:pic>
      <p:pic>
        <p:nvPicPr>
          <p:cNvPr id="196" name="Google Shape;196;p6"/>
          <p:cNvPicPr preferRelativeResize="0"/>
          <p:nvPr/>
        </p:nvPicPr>
        <p:blipFill rotWithShape="1">
          <a:blip r:embed="rId8">
            <a:alphaModFix amt="50000"/>
          </a:blip>
          <a:srcRect b="0" l="0" r="0" t="0"/>
          <a:stretch/>
        </p:blipFill>
        <p:spPr>
          <a:xfrm>
            <a:off x="2081486" y="4397573"/>
            <a:ext cx="1913515" cy="406622"/>
          </a:xfrm>
          <a:prstGeom prst="rect">
            <a:avLst/>
          </a:prstGeom>
          <a:noFill/>
          <a:ln>
            <a:noFill/>
          </a:ln>
        </p:spPr>
      </p:pic>
      <p:pic>
        <p:nvPicPr>
          <p:cNvPr id="197" name="Google Shape;197;p6"/>
          <p:cNvPicPr preferRelativeResize="0"/>
          <p:nvPr/>
        </p:nvPicPr>
        <p:blipFill rotWithShape="1">
          <a:blip r:embed="rId9">
            <a:alphaModFix amt="50000"/>
          </a:blip>
          <a:srcRect b="0" l="0" r="0" t="0"/>
          <a:stretch/>
        </p:blipFill>
        <p:spPr>
          <a:xfrm>
            <a:off x="6084625" y="4274448"/>
            <a:ext cx="1495334" cy="811134"/>
          </a:xfrm>
          <a:prstGeom prst="rect">
            <a:avLst/>
          </a:prstGeom>
          <a:noFill/>
          <a:ln>
            <a:noFill/>
          </a:ln>
        </p:spPr>
      </p:pic>
      <p:pic>
        <p:nvPicPr>
          <p:cNvPr id="198" name="Google Shape;198;p6"/>
          <p:cNvPicPr preferRelativeResize="0"/>
          <p:nvPr/>
        </p:nvPicPr>
        <p:blipFill rotWithShape="1">
          <a:blip r:embed="rId10">
            <a:alphaModFix/>
          </a:blip>
          <a:srcRect b="0" l="0" r="0" t="0"/>
          <a:stretch/>
        </p:blipFill>
        <p:spPr>
          <a:xfrm>
            <a:off x="2205381" y="2029800"/>
            <a:ext cx="4733229" cy="1939848"/>
          </a:xfrm>
          <a:prstGeom prst="rect">
            <a:avLst/>
          </a:prstGeom>
          <a:noFill/>
          <a:ln>
            <a:noFill/>
          </a:ln>
        </p:spPr>
      </p:pic>
      <p:sp>
        <p:nvSpPr>
          <p:cNvPr id="199" name="Google Shape;199;p6"/>
          <p:cNvSpPr txBox="1"/>
          <p:nvPr/>
        </p:nvSpPr>
        <p:spPr>
          <a:xfrm>
            <a:off x="2035975" y="3980063"/>
            <a:ext cx="5475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Calibri"/>
                <a:ea typeface="Calibri"/>
                <a:cs typeface="Calibri"/>
                <a:sym typeface="Calibri"/>
              </a:rPr>
              <a:t>Fuente: http://www.cancercentre.ox.ac.uk/using-machine-learning-approaches-to-identify-blood-cancer-types/</a:t>
            </a:r>
            <a:endParaRPr b="0" i="0" sz="9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